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13"/>
  </p:notesMasterIdLst>
  <p:sldIdLst>
    <p:sldId id="256" r:id="rId2"/>
    <p:sldId id="316" r:id="rId3"/>
    <p:sldId id="357" r:id="rId4"/>
    <p:sldId id="299" r:id="rId5"/>
    <p:sldId id="310" r:id="rId6"/>
    <p:sldId id="354" r:id="rId7"/>
    <p:sldId id="364" r:id="rId8"/>
    <p:sldId id="362" r:id="rId9"/>
    <p:sldId id="348" r:id="rId10"/>
    <p:sldId id="313" r:id="rId11"/>
    <p:sldId id="31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24" autoAdjust="0"/>
  </p:normalViewPr>
  <p:slideViewPr>
    <p:cSldViewPr snapToGrid="0">
      <p:cViewPr varScale="1">
        <p:scale>
          <a:sx n="62" d="100"/>
          <a:sy n="62" d="100"/>
        </p:scale>
        <p:origin x="49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77AB1-B536-48CC-8A0D-98B20515BD10}" type="datetimeFigureOut">
              <a:rPr lang="en-GB" smtClean="0"/>
              <a:t>28/10/2023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3DEB5-611A-4402-9B0F-235687F7CB6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130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3DEB5-611A-4402-9B0F-235687F7CB6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878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3DEB5-611A-4402-9B0F-235687F7CB6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81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E41ED1-AF3A-A268-E3A8-6834027A3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507823C-27B0-9E2B-091C-2EC20C442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76E7E9-8FFC-2CC8-D591-63E71BC85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74875F-E8FA-8EEE-8516-B7175B71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33A784D-CCDC-7C16-5DCF-C752EE9D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24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C49707-B80D-C4CB-5BA0-06D8E2C1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10A46AD-8015-C34D-E5B7-781292D9D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B33069-07AC-EA0F-F917-4291A222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5FCBCC-82D9-DF8B-D088-96CBCF8C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6DB8B7-461A-8B90-FD24-CAEB6ED6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3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DE75E19-F9E1-1505-0259-10F192388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D3532B4-7C2B-8A13-B8A1-80E086011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C56B18-FBD6-C59C-FAB6-77CF0A88E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901676-F777-18BD-64F7-0FB1900E6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99EFCD9-30AA-502A-A5A2-A18C8FAA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28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055463-E5F1-35E9-4B8F-F2816CE8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DBEAE3-8B73-A59C-D3D1-261EFAE22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E989F4-D33C-71FC-2FA7-2F9ED494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9DA861-73F9-BFA9-F1E9-A705A07D1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D09017-A95A-CAA9-F1CD-C64B8504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53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17154A-5C39-DAD8-BF7D-2FAE2E507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6D039AC-23FE-9898-5469-AFB6DFAC8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13AB78-94B6-E53C-F265-4D541DC7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7D2CE8-7A00-9D6C-EB6B-09DB9D87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B366CCC-86BC-F241-7DDE-7E89112C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14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0FA4CF-DF3F-6591-F244-AF86A120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D77F39-876D-6C73-ACCA-F134912E7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7DE0F55-7E8C-7169-F751-56A8A0DB7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E53C9B-5F62-D17E-0B97-BA719C5FD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6403E44-FD13-3CB4-0A92-B48BB07EA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CDE6792-DE8E-8204-069D-0A0C66B28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16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A5D5EE-F25A-5B03-FC42-54837389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D89A27-6734-7C09-230B-8C45EADD7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2E56B20-480A-8163-9F90-A457E16F7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DCF5897-9C4A-3688-97D1-17B6287111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975A29-A0EA-36B2-593B-95F1555CF5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F9B141E-BF68-9E0F-0B41-6FD237438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D617D98-5A08-FDD3-95D4-076F327C2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293FB2-F882-C847-3E36-DB40A98B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0A1550-D456-0FFF-712F-C9F9C555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5A0C1EB-DA2D-DD76-7F0A-1223D63D5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67706DF-29C6-518B-9160-9C99CD699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DC8E5B-6D93-637D-BAA3-2543FCDE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2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918CF65-15BC-140E-2E37-0F1207A8C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14322AE-E249-4112-DE7F-D274487BF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EAC2BA-1517-6F03-BF35-D149035B9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46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E5107F-D5F6-126F-10DE-8A61CBAC3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C52272-AAF6-FA95-BEAC-F21132F97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01AA570-14D5-477A-2D35-274C13591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87A63E-C73B-CFF9-06A7-AA5BAEC56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78FF083-0002-609D-34A8-4253903C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30F9C5-480B-70C0-37E9-CD7FE141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04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69E8AA-5BA4-7A85-A7C3-037C8D97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5F205C3-B5B4-17B2-0181-190563F80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D234DC1-5D94-346F-A1F6-15E2308DA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3727646-CB88-EC54-7F3D-8BEE9A1A1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1202C1-6E71-9C34-B747-69717164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9445C9F-7D71-3F5D-B3E2-06E0888C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6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3522C19-944F-CEF7-46B3-A17F7407E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AF560FE-37C8-3CF4-EA1F-87F35F439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1E21E6-0815-52D3-6644-796D1D810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804499-2254-6E59-EFF4-773E44750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5CF446-C321-A7E7-A034-EEE3686D7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37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ri-ca.github.io/EPDS_EZ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enri-ca/EPDS_EZ/blob/main/EPDS_EZ.ipynb" TargetMode="External"/><Relationship Id="rId4" Type="http://schemas.openxmlformats.org/officeDocument/2006/relationships/hyperlink" Target="https://github.com/enri-ca/EPDS_EZ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D89AA141-C881-D488-843E-B743D457E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8" b="1481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8A69268B-BD44-A612-4D93-28FDD4D25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18688"/>
            <a:ext cx="9144000" cy="836005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Looking</a:t>
            </a:r>
            <a:r>
              <a:rPr lang="en-GB" b="1" dirty="0">
                <a:latin typeface="Inconsolata-Bold"/>
              </a:rPr>
              <a:t> for a </a:t>
            </a:r>
            <a:r>
              <a:rPr lang="en-GB" b="1" dirty="0" err="1">
                <a:latin typeface="Inconsolata-Bold"/>
              </a:rPr>
              <a:t>XIXth</a:t>
            </a:r>
            <a:r>
              <a:rPr lang="en-GB" b="1" dirty="0">
                <a:latin typeface="Inconsolata-Bold"/>
              </a:rPr>
              <a:t> century art historian</a:t>
            </a:r>
          </a:p>
          <a:p>
            <a:pPr algn="l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858B8827-CC01-C17D-2916-95340FF72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24341"/>
          </a:xfrm>
        </p:spPr>
        <p:txBody>
          <a:bodyPr>
            <a:normAutofit/>
          </a:bodyPr>
          <a:lstStyle/>
          <a:p>
            <a:pPr algn="l"/>
            <a:r>
              <a:rPr lang="en-GB" sz="6000" b="1" i="0" u="none" strike="noStrike" baseline="0" dirty="0" err="1">
                <a:latin typeface="+mn-lt"/>
              </a:rPr>
              <a:t>Partizione</a:t>
            </a:r>
            <a:r>
              <a:rPr lang="en-GB" sz="6000" b="1" i="0" u="none" strike="noStrike" baseline="0" dirty="0">
                <a:latin typeface="+mn-lt"/>
              </a:rPr>
              <a:t> Antica</a:t>
            </a:r>
            <a:endParaRPr lang="en-GB" dirty="0">
              <a:latin typeface="+mn-lt"/>
            </a:endParaRPr>
          </a:p>
        </p:txBody>
      </p:sp>
      <p:sp>
        <p:nvSpPr>
          <p:cNvPr id="7" name="Titolo 5">
            <a:extLst>
              <a:ext uri="{FF2B5EF4-FFF2-40B4-BE49-F238E27FC236}">
                <a16:creationId xmlns:a16="http://schemas.microsoft.com/office/drawing/2014/main" id="{AEECFE0A-00D4-3165-FE2D-3E3C5291D680}"/>
              </a:ext>
            </a:extLst>
          </p:cNvPr>
          <p:cNvSpPr txBox="1">
            <a:spLocks/>
          </p:cNvSpPr>
          <p:nvPr/>
        </p:nvSpPr>
        <p:spPr>
          <a:xfrm>
            <a:off x="1522476" y="6000663"/>
            <a:ext cx="8648219" cy="85732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b="1" dirty="0">
                <a:latin typeface="+mn-lt"/>
              </a:rPr>
              <a:t>Enrica Zani – University of Bologna former student</a:t>
            </a:r>
          </a:p>
          <a:p>
            <a:pPr algn="l"/>
            <a:r>
              <a:rPr lang="en-GB" b="1" i="0" dirty="0">
                <a:effectLst/>
                <a:latin typeface="Segoe UI" panose="020B0502040204020203" pitchFamily="34" charset="0"/>
              </a:rPr>
              <a:t>PHAROS: The International Consortium of Photo Archives</a:t>
            </a:r>
          </a:p>
          <a:p>
            <a:pPr algn="l"/>
            <a:r>
              <a:rPr lang="en-GB" b="1" i="0" dirty="0">
                <a:effectLst/>
                <a:latin typeface="Segoe UI" panose="020B0502040204020203" pitchFamily="34" charset="0"/>
              </a:rPr>
              <a:t>Digital Art History Projects Showcase - November 8, 2023</a:t>
            </a:r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9392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882B33-4F0F-2C02-2A5D-17B095AF08B3}"/>
              </a:ext>
            </a:extLst>
          </p:cNvPr>
          <p:cNvSpPr/>
          <p:nvPr/>
        </p:nvSpPr>
        <p:spPr>
          <a:xfrm>
            <a:off x="-416692" y="-274721"/>
            <a:ext cx="6558325" cy="71327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B6973E5-7849-22F9-61C4-5276DFB5F19E}"/>
              </a:ext>
            </a:extLst>
          </p:cNvPr>
          <p:cNvSpPr txBox="1">
            <a:spLocks/>
          </p:cNvSpPr>
          <p:nvPr/>
        </p:nvSpPr>
        <p:spPr>
          <a:xfrm>
            <a:off x="593558" y="4203032"/>
            <a:ext cx="6558325" cy="2289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>
              <a:solidFill>
                <a:srgbClr val="434343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6DBB1AB-B418-E8F5-F465-62ED1819BE7D}"/>
              </a:ext>
            </a:extLst>
          </p:cNvPr>
          <p:cNvSpPr txBox="1">
            <a:spLocks/>
          </p:cNvSpPr>
          <p:nvPr/>
        </p:nvSpPr>
        <p:spPr>
          <a:xfrm>
            <a:off x="857996" y="747027"/>
            <a:ext cx="522126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Inconsolata-Bold"/>
              </a:rPr>
              <a:t>Summary of results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09CE1C-B9FF-05B2-06A1-1A8AC0C4E2F1}"/>
              </a:ext>
            </a:extLst>
          </p:cNvPr>
          <p:cNvSpPr txBox="1">
            <a:spLocks/>
          </p:cNvSpPr>
          <p:nvPr/>
        </p:nvSpPr>
        <p:spPr>
          <a:xfrm>
            <a:off x="6638201" y="1664429"/>
            <a:ext cx="5386137" cy="1764572"/>
          </a:xfrm>
          <a:prstGeom prst="rect">
            <a:avLst/>
          </a:prstGeom>
          <a:ln w="101600" cap="rnd">
            <a:solidFill>
              <a:schemeClr val="bg1">
                <a:lumMod val="50000"/>
              </a:schemeClr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rgbClr val="434343"/>
                </a:solidFill>
              </a:rPr>
              <a:t>The “unknown collector”  was interested in </a:t>
            </a:r>
            <a:r>
              <a:rPr lang="en-GB" dirty="0">
                <a:solidFill>
                  <a:srgbClr val="434343"/>
                </a:solidFill>
              </a:rPr>
              <a:t>funerary sculpture </a:t>
            </a:r>
            <a:r>
              <a:rPr lang="en-GB" b="0" dirty="0">
                <a:solidFill>
                  <a:srgbClr val="434343"/>
                </a:solidFill>
              </a:rPr>
              <a:t>and </a:t>
            </a:r>
            <a:r>
              <a:rPr lang="en-GB" dirty="0">
                <a:solidFill>
                  <a:srgbClr val="434343"/>
                </a:solidFill>
              </a:rPr>
              <a:t>sarcophagus</a:t>
            </a:r>
            <a:r>
              <a:rPr lang="en-GB" b="0" dirty="0">
                <a:solidFill>
                  <a:srgbClr val="434343"/>
                </a:solidFill>
              </a:rPr>
              <a:t>.</a:t>
            </a:r>
          </a:p>
          <a:p>
            <a:r>
              <a:rPr lang="en-GB" b="0" dirty="0">
                <a:solidFill>
                  <a:srgbClr val="434343"/>
                </a:solidFill>
              </a:rPr>
              <a:t>He/she has also an extra-European interest about </a:t>
            </a:r>
            <a:r>
              <a:rPr lang="en-GB" dirty="0">
                <a:solidFill>
                  <a:srgbClr val="434343"/>
                </a:solidFill>
              </a:rPr>
              <a:t>India </a:t>
            </a:r>
            <a:r>
              <a:rPr lang="en-GB" b="0" dirty="0">
                <a:solidFill>
                  <a:srgbClr val="434343"/>
                </a:solidFill>
              </a:rPr>
              <a:t>(18 photographs)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DCE7FF1-C56E-A05D-1B74-179B1337E72A}"/>
              </a:ext>
            </a:extLst>
          </p:cNvPr>
          <p:cNvSpPr txBox="1">
            <a:spLocks/>
          </p:cNvSpPr>
          <p:nvPr/>
        </p:nvSpPr>
        <p:spPr>
          <a:xfrm>
            <a:off x="6638201" y="718508"/>
            <a:ext cx="5386137" cy="701007"/>
          </a:xfrm>
          <a:prstGeom prst="rect">
            <a:avLst/>
          </a:prstGeom>
          <a:ln w="101600" cap="rnd">
            <a:noFill/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Unexpected results that can be used for further investigations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8671845-1D4E-55E1-481C-A7EE095E37A5}"/>
              </a:ext>
            </a:extLst>
          </p:cNvPr>
          <p:cNvSpPr txBox="1">
            <a:spLocks/>
          </p:cNvSpPr>
          <p:nvPr/>
        </p:nvSpPr>
        <p:spPr>
          <a:xfrm>
            <a:off x="6638201" y="3561407"/>
            <a:ext cx="5386137" cy="1125642"/>
          </a:xfrm>
          <a:prstGeom prst="rect">
            <a:avLst/>
          </a:prstGeom>
          <a:ln w="101600" cap="rnd">
            <a:solidFill>
              <a:srgbClr val="C00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rgbClr val="434343"/>
                </a:solidFill>
              </a:rPr>
              <a:t>She/he was provided of photos from several </a:t>
            </a:r>
            <a:r>
              <a:rPr lang="en-GB" dirty="0">
                <a:solidFill>
                  <a:srgbClr val="434343"/>
                </a:solidFill>
              </a:rPr>
              <a:t>minor named photographers </a:t>
            </a:r>
            <a:r>
              <a:rPr lang="en-GB" b="0" dirty="0">
                <a:solidFill>
                  <a:srgbClr val="434343"/>
                </a:solidFill>
              </a:rPr>
              <a:t>(less than 20 photos each)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D6C27632-7424-172B-48E1-A4786E66543D}"/>
              </a:ext>
            </a:extLst>
          </p:cNvPr>
          <p:cNvSpPr txBox="1">
            <a:spLocks/>
          </p:cNvSpPr>
          <p:nvPr/>
        </p:nvSpPr>
        <p:spPr>
          <a:xfrm>
            <a:off x="6638201" y="4885423"/>
            <a:ext cx="5386137" cy="1912655"/>
          </a:xfrm>
          <a:prstGeom prst="rect">
            <a:avLst/>
          </a:prstGeom>
          <a:ln w="101600" cap="rnd">
            <a:solidFill>
              <a:srgbClr val="FFC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rgbClr val="434343"/>
                </a:solidFill>
              </a:rPr>
              <a:t>It has been possible to detect </a:t>
            </a:r>
            <a:r>
              <a:rPr lang="en-GB" dirty="0">
                <a:solidFill>
                  <a:srgbClr val="434343"/>
                </a:solidFill>
              </a:rPr>
              <a:t>6 place-time pairs attesting their presence </a:t>
            </a:r>
            <a:r>
              <a:rPr lang="en-GB" b="0" dirty="0">
                <a:solidFill>
                  <a:srgbClr val="434343"/>
                </a:solidFill>
              </a:rPr>
              <a:t>movements.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7A169FC0-2554-C250-0BE6-AAD407ED479D}"/>
              </a:ext>
            </a:extLst>
          </p:cNvPr>
          <p:cNvSpPr txBox="1">
            <a:spLocks/>
          </p:cNvSpPr>
          <p:nvPr/>
        </p:nvSpPr>
        <p:spPr>
          <a:xfrm>
            <a:off x="356462" y="2654968"/>
            <a:ext cx="5623234" cy="774032"/>
          </a:xfrm>
          <a:prstGeom prst="rect">
            <a:avLst/>
          </a:prstGeom>
          <a:ln w="101600" cap="rnd">
            <a:solidFill>
              <a:schemeClr val="bg1">
                <a:lumMod val="50000"/>
              </a:schemeClr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chemeClr val="bg1"/>
                </a:solidFill>
              </a:rPr>
              <a:t>The “unknown collector”  was interested in </a:t>
            </a:r>
            <a:r>
              <a:rPr lang="en-GB" dirty="0">
                <a:solidFill>
                  <a:schemeClr val="bg1"/>
                </a:solidFill>
              </a:rPr>
              <a:t>Mediterranean area</a:t>
            </a:r>
            <a:endParaRPr lang="en-GB" b="0" dirty="0">
              <a:solidFill>
                <a:schemeClr val="bg1"/>
              </a:solidFill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20E59A-C7A2-1BB2-F504-0D6871D81CED}"/>
              </a:ext>
            </a:extLst>
          </p:cNvPr>
          <p:cNvSpPr txBox="1">
            <a:spLocks/>
          </p:cNvSpPr>
          <p:nvPr/>
        </p:nvSpPr>
        <p:spPr>
          <a:xfrm>
            <a:off x="356461" y="3561407"/>
            <a:ext cx="5623233" cy="1125642"/>
          </a:xfrm>
          <a:prstGeom prst="rect">
            <a:avLst/>
          </a:prstGeom>
          <a:ln w="101600" cap="rnd">
            <a:solidFill>
              <a:srgbClr val="C00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chemeClr val="bg1"/>
                </a:solidFill>
              </a:rPr>
              <a:t>Places of shooting of </a:t>
            </a:r>
            <a:r>
              <a:rPr lang="en-GB" dirty="0">
                <a:solidFill>
                  <a:schemeClr val="bg1"/>
                </a:solidFill>
              </a:rPr>
              <a:t>anonymous photos</a:t>
            </a:r>
            <a:r>
              <a:rPr lang="en-GB" b="0" dirty="0">
                <a:solidFill>
                  <a:schemeClr val="bg1"/>
                </a:solidFill>
              </a:rPr>
              <a:t> do not show significant differences from the general collection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EBD451FD-6899-F191-095D-8E9F939F1E17}"/>
              </a:ext>
            </a:extLst>
          </p:cNvPr>
          <p:cNvSpPr txBox="1">
            <a:spLocks/>
          </p:cNvSpPr>
          <p:nvPr/>
        </p:nvSpPr>
        <p:spPr>
          <a:xfrm>
            <a:off x="356461" y="4885423"/>
            <a:ext cx="5623233" cy="1912656"/>
          </a:xfrm>
          <a:prstGeom prst="rect">
            <a:avLst/>
          </a:prstGeom>
          <a:ln w="101600" cap="rnd">
            <a:solidFill>
              <a:srgbClr val="FFC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it-IT" b="0" dirty="0">
                <a:solidFill>
                  <a:schemeClr val="bg1"/>
                </a:solidFill>
              </a:rPr>
              <a:t>The </a:t>
            </a:r>
            <a:r>
              <a:rPr lang="it-IT" b="0" dirty="0" err="1">
                <a:solidFill>
                  <a:schemeClr val="bg1"/>
                </a:solidFill>
              </a:rPr>
              <a:t>number</a:t>
            </a:r>
            <a:r>
              <a:rPr lang="it-IT" b="0" dirty="0">
                <a:solidFill>
                  <a:schemeClr val="bg1"/>
                </a:solidFill>
              </a:rPr>
              <a:t> of </a:t>
            </a:r>
            <a:r>
              <a:rPr lang="it-IT" b="0" dirty="0" err="1">
                <a:solidFill>
                  <a:schemeClr val="bg1"/>
                </a:solidFill>
              </a:rPr>
              <a:t>annotations</a:t>
            </a:r>
            <a:r>
              <a:rPr lang="it-IT" b="0" dirty="0">
                <a:solidFill>
                  <a:schemeClr val="bg1"/>
                </a:solidFill>
              </a:rPr>
              <a:t> </a:t>
            </a:r>
            <a:r>
              <a:rPr lang="it-IT" b="0" dirty="0" err="1">
                <a:solidFill>
                  <a:schemeClr val="bg1"/>
                </a:solidFill>
              </a:rPr>
              <a:t>is</a:t>
            </a:r>
            <a:r>
              <a:rPr lang="it-IT" b="0" dirty="0">
                <a:solidFill>
                  <a:schemeClr val="bg1"/>
                </a:solidFill>
              </a:rPr>
              <a:t> </a:t>
            </a:r>
            <a:r>
              <a:rPr lang="it-IT" b="0" dirty="0" err="1">
                <a:solidFill>
                  <a:schemeClr val="bg1"/>
                </a:solidFill>
              </a:rPr>
              <a:t>higher</a:t>
            </a:r>
            <a:r>
              <a:rPr lang="it-IT" b="0" dirty="0">
                <a:solidFill>
                  <a:schemeClr val="bg1"/>
                </a:solidFill>
              </a:rPr>
              <a:t> on </a:t>
            </a:r>
            <a:r>
              <a:rPr lang="it-IT" b="0" dirty="0" err="1">
                <a:solidFill>
                  <a:schemeClr val="bg1"/>
                </a:solidFill>
              </a:rPr>
              <a:t>photos</a:t>
            </a:r>
            <a:r>
              <a:rPr lang="it-IT" b="0" dirty="0">
                <a:solidFill>
                  <a:schemeClr val="bg1"/>
                </a:solidFill>
              </a:rPr>
              <a:t> </a:t>
            </a:r>
            <a:r>
              <a:rPr lang="it-IT" b="0" dirty="0" err="1">
                <a:solidFill>
                  <a:schemeClr val="bg1"/>
                </a:solidFill>
              </a:rPr>
              <a:t>depicting</a:t>
            </a:r>
            <a:r>
              <a:rPr lang="it-IT" b="0" dirty="0">
                <a:solidFill>
                  <a:schemeClr val="bg1"/>
                </a:solidFill>
              </a:rPr>
              <a:t> IV-V BC. works of art, </a:t>
            </a:r>
            <a:r>
              <a:rPr lang="it-IT" b="0" dirty="0" err="1">
                <a:solidFill>
                  <a:schemeClr val="bg1"/>
                </a:solidFill>
              </a:rPr>
              <a:t>confirming</a:t>
            </a:r>
            <a:r>
              <a:rPr lang="it-IT" b="0" dirty="0">
                <a:solidFill>
                  <a:schemeClr val="bg1"/>
                </a:solidFill>
              </a:rPr>
              <a:t> </a:t>
            </a:r>
            <a:r>
              <a:rPr lang="it-IT" b="0" dirty="0" err="1">
                <a:solidFill>
                  <a:schemeClr val="bg1"/>
                </a:solidFill>
              </a:rPr>
              <a:t>her</a:t>
            </a:r>
            <a:r>
              <a:rPr lang="it-IT" b="0" dirty="0">
                <a:solidFill>
                  <a:schemeClr val="bg1"/>
                </a:solidFill>
              </a:rPr>
              <a:t>/</a:t>
            </a:r>
            <a:r>
              <a:rPr lang="it-IT" b="0" dirty="0" err="1">
                <a:solidFill>
                  <a:schemeClr val="bg1"/>
                </a:solidFill>
              </a:rPr>
              <a:t>his</a:t>
            </a:r>
            <a:r>
              <a:rPr lang="it-IT" b="0" dirty="0">
                <a:solidFill>
                  <a:schemeClr val="bg1"/>
                </a:solidFill>
              </a:rPr>
              <a:t> </a:t>
            </a:r>
            <a:r>
              <a:rPr lang="it-IT" b="0" dirty="0" err="1">
                <a:solidFill>
                  <a:schemeClr val="bg1"/>
                </a:solidFill>
              </a:rPr>
              <a:t>interest</a:t>
            </a:r>
            <a:r>
              <a:rPr lang="it-IT" b="0" dirty="0">
                <a:solidFill>
                  <a:schemeClr val="bg1"/>
                </a:solidFill>
              </a:rPr>
              <a:t> in </a:t>
            </a:r>
            <a:r>
              <a:rPr lang="it-IT" b="0" dirty="0" err="1">
                <a:solidFill>
                  <a:schemeClr val="bg1"/>
                </a:solidFill>
              </a:rPr>
              <a:t>ancient</a:t>
            </a:r>
            <a:r>
              <a:rPr lang="it-IT" b="0" dirty="0">
                <a:solidFill>
                  <a:schemeClr val="bg1"/>
                </a:solidFill>
              </a:rPr>
              <a:t> art.</a:t>
            </a:r>
          </a:p>
          <a:p>
            <a:r>
              <a:rPr lang="en-GB" b="0" dirty="0">
                <a:solidFill>
                  <a:schemeClr val="bg1"/>
                </a:solidFill>
              </a:rPr>
              <a:t>NER related to dates confirm their activity in  the second half of </a:t>
            </a:r>
            <a:r>
              <a:rPr lang="en-GB" b="0" dirty="0" err="1">
                <a:solidFill>
                  <a:schemeClr val="bg1"/>
                </a:solidFill>
              </a:rPr>
              <a:t>XIXth</a:t>
            </a:r>
            <a:r>
              <a:rPr lang="en-GB" b="0" dirty="0">
                <a:solidFill>
                  <a:schemeClr val="bg1"/>
                </a:solidFill>
              </a:rPr>
              <a:t> century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446D06E-EA5D-477F-F9FF-2F9039D001D3}"/>
              </a:ext>
            </a:extLst>
          </p:cNvPr>
          <p:cNvSpPr txBox="1">
            <a:spLocks/>
          </p:cNvSpPr>
          <p:nvPr/>
        </p:nvSpPr>
        <p:spPr>
          <a:xfrm>
            <a:off x="593557" y="1766530"/>
            <a:ext cx="5485705" cy="701007"/>
          </a:xfrm>
          <a:prstGeom prst="rect">
            <a:avLst/>
          </a:prstGeom>
          <a:ln w="101600" cap="rnd">
            <a:noFill/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>
                <a:solidFill>
                  <a:schemeClr val="bg1"/>
                </a:solidFill>
              </a:rPr>
              <a:t>Results confirming already known information</a:t>
            </a:r>
          </a:p>
        </p:txBody>
      </p:sp>
    </p:spTree>
    <p:extLst>
      <p:ext uri="{BB962C8B-B14F-4D97-AF65-F5344CB8AC3E}">
        <p14:creationId xmlns:p14="http://schemas.microsoft.com/office/powerpoint/2010/main" val="75096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 animBg="1"/>
      <p:bldP spid="9" grpId="0" animBg="1"/>
      <p:bldP spid="2" grpId="0" animBg="1"/>
      <p:bldP spid="7" grpId="0" animBg="1"/>
      <p:bldP spid="10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BB5A2FB5-3480-01C6-9ABA-B7B188F2109C}"/>
              </a:ext>
            </a:extLst>
          </p:cNvPr>
          <p:cNvSpPr/>
          <p:nvPr/>
        </p:nvSpPr>
        <p:spPr>
          <a:xfrm>
            <a:off x="5534526" y="1"/>
            <a:ext cx="665747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magine 4" descr="Immagine che contiene testo, set&#10;&#10;Descrizione generata automaticamente">
            <a:extLst>
              <a:ext uri="{FF2B5EF4-FFF2-40B4-BE49-F238E27FC236}">
                <a16:creationId xmlns:a16="http://schemas.microsoft.com/office/drawing/2014/main" id="{AA8BB2F9-1F24-AC5F-DCD1-C394AC792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880529" cy="68674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B54BEF2-DF5D-3400-B241-CF74EDDF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1614" y="5408156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i="0" u="none" strike="noStrike" baseline="0" dirty="0">
                <a:solidFill>
                  <a:schemeClr val="bg1"/>
                </a:solidFill>
              </a:rPr>
              <a:t>Thank you!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08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olo 5">
            <a:extLst>
              <a:ext uri="{FF2B5EF4-FFF2-40B4-BE49-F238E27FC236}">
                <a16:creationId xmlns:a16="http://schemas.microsoft.com/office/drawing/2014/main" id="{AEECFE0A-00D4-3165-FE2D-3E3C5291D680}"/>
              </a:ext>
            </a:extLst>
          </p:cNvPr>
          <p:cNvSpPr txBox="1">
            <a:spLocks/>
          </p:cNvSpPr>
          <p:nvPr/>
        </p:nvSpPr>
        <p:spPr>
          <a:xfrm>
            <a:off x="0" y="5812994"/>
            <a:ext cx="8648219" cy="85732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60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https://enri-ca.github.io/EPDS_EZ</a:t>
            </a:r>
            <a:r>
              <a:rPr lang="en-GB" sz="6000" b="1" dirty="0"/>
              <a:t> website</a:t>
            </a:r>
          </a:p>
          <a:p>
            <a:pPr algn="l"/>
            <a:r>
              <a:rPr lang="en-GB" sz="60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https://github.com/enri-ca/EPDS_EZ</a:t>
            </a:r>
            <a:r>
              <a:rPr lang="en-GB" sz="6000" b="1" dirty="0"/>
              <a:t> </a:t>
            </a:r>
            <a:r>
              <a:rPr lang="en-GB" sz="6000" b="1" dirty="0" err="1"/>
              <a:t>github</a:t>
            </a:r>
            <a:r>
              <a:rPr lang="en-GB" sz="6000" b="1" dirty="0"/>
              <a:t> repository</a:t>
            </a:r>
          </a:p>
          <a:p>
            <a:pPr algn="l"/>
            <a:r>
              <a:rPr lang="en-GB" sz="60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https://github.com/enri-ca/EPDS_EZ/blob/main/EPDS_EZ.ipynb</a:t>
            </a:r>
            <a:r>
              <a:rPr lang="en-GB" sz="6000" b="1" dirty="0"/>
              <a:t> Jupiter Notebook </a:t>
            </a:r>
            <a:endParaRPr lang="en-US" sz="6000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941AA11-F3BC-B514-8A92-CE3F16E1F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48" y="375348"/>
            <a:ext cx="12192000" cy="524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19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AB1ABF3-6FC6-0EEE-15FE-2D2813C88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2107"/>
            <a:ext cx="4644326" cy="175515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4680DB0-0E77-B362-2DE9-4C38311E6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865"/>
            <a:ext cx="4644737" cy="268163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B54BEF2-DF5D-3400-B241-CF74EDDF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i="0" u="none" strike="noStrike" baseline="0" dirty="0"/>
              <a:t>About</a:t>
            </a:r>
            <a:endParaRPr lang="en-US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8D32D8D0-8865-25EC-D6DE-415ABC3F90DC}"/>
              </a:ext>
            </a:extLst>
          </p:cNvPr>
          <p:cNvSpPr txBox="1">
            <a:spLocks/>
          </p:cNvSpPr>
          <p:nvPr/>
        </p:nvSpPr>
        <p:spPr>
          <a:xfrm>
            <a:off x="4965431" y="2438400"/>
            <a:ext cx="6586489" cy="4138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The </a:t>
            </a:r>
            <a:r>
              <a:rPr lang="en-US" sz="2200" b="1" dirty="0" err="1"/>
              <a:t>Partizione</a:t>
            </a:r>
            <a:r>
              <a:rPr lang="en-US" sz="2200" b="1" dirty="0"/>
              <a:t> Antica </a:t>
            </a:r>
            <a:r>
              <a:rPr lang="en-US" sz="2200" dirty="0"/>
              <a:t>is a series counting about 3000 photographs of the </a:t>
            </a:r>
            <a:r>
              <a:rPr lang="en-US" sz="2200" b="1" dirty="0" err="1"/>
              <a:t>Fondo</a:t>
            </a:r>
            <a:r>
              <a:rPr lang="en-US" sz="2200" b="1" dirty="0"/>
              <a:t> Supino art photo archive </a:t>
            </a:r>
            <a:r>
              <a:rPr lang="en-US" sz="2200" dirty="0"/>
              <a:t>belonging to the </a:t>
            </a:r>
            <a:r>
              <a:rPr lang="en-US" sz="2200" b="1" dirty="0"/>
              <a:t>Biblioteca delle Arti </a:t>
            </a:r>
            <a:r>
              <a:rPr lang="en-US" sz="2200" dirty="0"/>
              <a:t>(Università di Bologna)</a:t>
            </a:r>
          </a:p>
          <a:p>
            <a:r>
              <a:rPr lang="en-US" sz="2200" dirty="0"/>
              <a:t>The photographs often carry on the verso side, </a:t>
            </a:r>
            <a:r>
              <a:rPr lang="en-US" sz="2200" b="1" dirty="0"/>
              <a:t>handwritten annotations </a:t>
            </a:r>
            <a:r>
              <a:rPr lang="en-US" sz="2200" dirty="0"/>
              <a:t>in English from the same hand</a:t>
            </a:r>
          </a:p>
          <a:p>
            <a:r>
              <a:rPr lang="en-US" sz="2200" dirty="0"/>
              <a:t>The photos have been described according to </a:t>
            </a:r>
            <a:r>
              <a:rPr lang="en-US" sz="2200" b="1" dirty="0" err="1"/>
              <a:t>scheda</a:t>
            </a:r>
            <a:r>
              <a:rPr lang="en-US" sz="2200" b="1" dirty="0"/>
              <a:t> F </a:t>
            </a:r>
            <a:r>
              <a:rPr lang="en-US" sz="2200" dirty="0"/>
              <a:t>and </a:t>
            </a:r>
            <a:r>
              <a:rPr lang="en-US" sz="2200" b="1" dirty="0"/>
              <a:t>OA models</a:t>
            </a:r>
            <a:r>
              <a:rPr lang="en-US" sz="2200" dirty="0"/>
              <a:t>: the metadata and the digitalization of the photos are accessible from the </a:t>
            </a:r>
            <a:r>
              <a:rPr lang="en-US" sz="2200" b="1" dirty="0" err="1"/>
              <a:t>Zeri</a:t>
            </a:r>
            <a:r>
              <a:rPr lang="en-US" sz="2200" b="1" dirty="0"/>
              <a:t> </a:t>
            </a:r>
            <a:r>
              <a:rPr lang="en-US" sz="2200" b="1" dirty="0" err="1"/>
              <a:t>Fundation</a:t>
            </a:r>
            <a:r>
              <a:rPr lang="en-US" sz="2200" b="1" dirty="0"/>
              <a:t> catalogue</a:t>
            </a:r>
          </a:p>
          <a:p>
            <a:r>
              <a:rPr lang="en-US" sz="2200" dirty="0"/>
              <a:t>Annotations are partially transcribed in OA entries</a:t>
            </a:r>
          </a:p>
          <a:p>
            <a:r>
              <a:rPr lang="en-US" sz="2200" dirty="0"/>
              <a:t>The series has been quite well </a:t>
            </a:r>
            <a:r>
              <a:rPr lang="en-US" sz="2200" b="1" dirty="0"/>
              <a:t>studied and treated </a:t>
            </a:r>
            <a:r>
              <a:rPr lang="en-US" sz="2200" dirty="0"/>
              <a:t>in the past</a:t>
            </a:r>
          </a:p>
          <a:p>
            <a:endParaRPr lang="en-US" sz="2000" dirty="0"/>
          </a:p>
          <a:p>
            <a:r>
              <a:rPr lang="en-US" sz="3000" b="1" dirty="0"/>
              <a:t>But the original collector identity remains unknown</a:t>
            </a:r>
            <a:endParaRPr lang="en-US" sz="30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9353F1-F283-E3FB-B00A-2F7A3ECB4EAB}"/>
              </a:ext>
            </a:extLst>
          </p:cNvPr>
          <p:cNvSpPr txBox="1"/>
          <p:nvPr/>
        </p:nvSpPr>
        <p:spPr>
          <a:xfrm>
            <a:off x="4644326" y="15074"/>
            <a:ext cx="7547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effectLst/>
              </a:rPr>
              <a:t>Anonimo &lt;1855-1920&gt;. 1877. </a:t>
            </a:r>
            <a:r>
              <a:rPr lang="it-IT" sz="1400" i="1" dirty="0">
                <a:effectLst/>
              </a:rPr>
              <a:t>[Ermes Di </a:t>
            </a:r>
            <a:r>
              <a:rPr lang="it-IT" sz="1400" i="1" dirty="0" err="1">
                <a:effectLst/>
              </a:rPr>
              <a:t>Praxiteles</a:t>
            </a:r>
            <a:r>
              <a:rPr lang="it-IT" sz="1400" i="1" dirty="0">
                <a:effectLst/>
              </a:rPr>
              <a:t> : Museo Archeologico : Olimpia</a:t>
            </a:r>
            <a:r>
              <a:rPr lang="it-IT" sz="1400" dirty="0"/>
              <a:t>. </a:t>
            </a:r>
            <a:r>
              <a:rPr lang="it-IT" sz="1400" dirty="0" err="1"/>
              <a:t>sup</a:t>
            </a:r>
            <a:r>
              <a:rPr lang="it-IT" sz="1400" dirty="0"/>
              <a:t> 2581 - PA Grecia II 040</a:t>
            </a:r>
            <a:endParaRPr lang="it-IT" sz="1400" dirty="0">
              <a:effectLst/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11768E6-1BE3-C85A-F6E4-AEC5494EF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8286"/>
            <a:ext cx="4635571" cy="1448616"/>
          </a:xfrm>
          <a:prstGeom prst="rect">
            <a:avLst/>
          </a:prstGeom>
        </p:spPr>
      </p:pic>
      <p:pic>
        <p:nvPicPr>
          <p:cNvPr id="12" name="Immagine 11" descr="Immagine che contiene testo, posando, pietra, cornice&#10;&#10;Descrizione generata automaticamente">
            <a:extLst>
              <a:ext uri="{FF2B5EF4-FFF2-40B4-BE49-F238E27FC236}">
                <a16:creationId xmlns:a16="http://schemas.microsoft.com/office/drawing/2014/main" id="{D6A01943-D857-EC47-2CE8-EFE58A6634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5"/>
          <a:stretch/>
        </p:blipFill>
        <p:spPr>
          <a:xfrm>
            <a:off x="-1" y="-15064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031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4BEF2-DF5D-3400-B241-CF74EDDF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b="1" dirty="0">
                <a:latin typeface="Inconsolata-Bold"/>
              </a:rPr>
              <a:t>The </a:t>
            </a:r>
            <a:r>
              <a:rPr lang="en-GB" b="1" i="0" u="none" strike="noStrike" baseline="0" dirty="0">
                <a:latin typeface="Inconsolata-Bold"/>
              </a:rPr>
              <a:t>question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E8766F-30E2-05C9-34E9-62D891EC1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b="1" i="0" u="none" strike="noStrike" baseline="0" dirty="0"/>
              <a:t>Who is the art historian creating the “</a:t>
            </a:r>
            <a:r>
              <a:rPr lang="en-GB" sz="6000" b="1" i="0" u="none" strike="noStrike" baseline="0" dirty="0" err="1"/>
              <a:t>Partizione</a:t>
            </a:r>
            <a:r>
              <a:rPr lang="en-GB" sz="6000" b="1" i="0" u="none" strike="noStrike" baseline="0" dirty="0"/>
              <a:t> Antica”?</a:t>
            </a:r>
          </a:p>
        </p:txBody>
      </p:sp>
      <p:pic>
        <p:nvPicPr>
          <p:cNvPr id="5" name="Immagine 4" descr="Immagine che contiene testo, vecchio, persona, inpiedi&#10;&#10;Descrizione generata automaticamente">
            <a:extLst>
              <a:ext uri="{FF2B5EF4-FFF2-40B4-BE49-F238E27FC236}">
                <a16:creationId xmlns:a16="http://schemas.microsoft.com/office/drawing/2014/main" id="{5A2929DC-1829-7AE1-255D-56B2A04C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" r="838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090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82D51DA-D2AE-1B7F-E826-C882ACF0F285}"/>
              </a:ext>
            </a:extLst>
          </p:cNvPr>
          <p:cNvSpPr txBox="1"/>
          <p:nvPr/>
        </p:nvSpPr>
        <p:spPr>
          <a:xfrm>
            <a:off x="4644326" y="15074"/>
            <a:ext cx="7547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Anonimo &lt;1854-1916&gt;. 1876. </a:t>
            </a:r>
            <a:r>
              <a:rPr lang="it-IT" sz="1400" i="1" dirty="0"/>
              <a:t>Roma : Museo Vaticano : Venere Di Cnido (Copia Antica Della Venere Di </a:t>
            </a:r>
            <a:r>
              <a:rPr lang="it-IT" sz="1400" i="1" dirty="0" err="1"/>
              <a:t>Praxitele</a:t>
            </a:r>
            <a:r>
              <a:rPr lang="it-IT" sz="1400" i="1" dirty="0"/>
              <a:t>)</a:t>
            </a:r>
            <a:r>
              <a:rPr lang="it-IT" sz="1400" dirty="0"/>
              <a:t>. Alinari &lt;Fratelli Alinari&gt;. </a:t>
            </a:r>
            <a:r>
              <a:rPr lang="it-IT" sz="1400" dirty="0" err="1"/>
              <a:t>sup</a:t>
            </a:r>
            <a:r>
              <a:rPr lang="it-IT" sz="1400" dirty="0"/>
              <a:t> 733 - PA Roma II 063 </a:t>
            </a:r>
            <a:endParaRPr lang="it-IT" sz="1400" dirty="0">
              <a:effectLst/>
            </a:endParaRP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FDD8E19-E070-2747-9D3C-3917A09A3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81" y="3509270"/>
            <a:ext cx="4669372" cy="334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5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4BEF2-DF5D-3400-B241-CF74EDDF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7058427" cy="1286160"/>
          </a:xfrm>
        </p:spPr>
        <p:txBody>
          <a:bodyPr anchor="b">
            <a:normAutofit/>
          </a:bodyPr>
          <a:lstStyle/>
          <a:p>
            <a:r>
              <a:rPr lang="en-GB" b="1" dirty="0">
                <a:latin typeface="Inconsolata-Bold"/>
              </a:rPr>
              <a:t>The Data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090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B35860-BB9E-EA87-49EC-D8F4371C8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695" y="2588217"/>
            <a:ext cx="6942922" cy="840783"/>
          </a:xfrm>
          <a:ln w="101600" cap="rnd">
            <a:solidFill>
              <a:schemeClr val="bg1">
                <a:lumMod val="50000"/>
              </a:schemeClr>
            </a:solidFill>
            <a:beve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rgbClr val="434343"/>
                </a:solidFill>
              </a:rPr>
              <a:t>XML Structured metadata </a:t>
            </a:r>
            <a:r>
              <a:rPr lang="en-GB" sz="2400" dirty="0">
                <a:solidFill>
                  <a:srgbClr val="434343"/>
                </a:solidFill>
              </a:rPr>
              <a:t>from an extraction of </a:t>
            </a:r>
            <a:r>
              <a:rPr lang="en-GB" sz="2400" b="1" dirty="0">
                <a:solidFill>
                  <a:srgbClr val="434343"/>
                </a:solidFill>
              </a:rPr>
              <a:t>3.232 F </a:t>
            </a:r>
            <a:r>
              <a:rPr lang="en-GB" sz="2400" dirty="0">
                <a:solidFill>
                  <a:srgbClr val="434343"/>
                </a:solidFill>
              </a:rPr>
              <a:t>and</a:t>
            </a:r>
            <a:r>
              <a:rPr lang="en-GB" sz="2400" b="1" dirty="0">
                <a:solidFill>
                  <a:srgbClr val="434343"/>
                </a:solidFill>
              </a:rPr>
              <a:t> 2.634 OA records</a:t>
            </a:r>
            <a:r>
              <a:rPr lang="en-GB" sz="2400" dirty="0">
                <a:solidFill>
                  <a:srgbClr val="434343"/>
                </a:solidFill>
              </a:rPr>
              <a:t> of the </a:t>
            </a:r>
            <a:r>
              <a:rPr lang="en-GB" sz="2400" dirty="0" err="1">
                <a:solidFill>
                  <a:srgbClr val="434343"/>
                </a:solidFill>
              </a:rPr>
              <a:t>Zeri</a:t>
            </a:r>
            <a:r>
              <a:rPr lang="en-GB" sz="2400" dirty="0">
                <a:solidFill>
                  <a:srgbClr val="434343"/>
                </a:solidFill>
              </a:rPr>
              <a:t> catalogue</a:t>
            </a:r>
          </a:p>
          <a:p>
            <a:endParaRPr lang="en-GB" sz="2400" dirty="0">
              <a:solidFill>
                <a:srgbClr val="434343"/>
              </a:solidFill>
            </a:endParaRP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1789C553-FCEF-A49B-B375-68BBFF038AA2}"/>
              </a:ext>
            </a:extLst>
          </p:cNvPr>
          <p:cNvSpPr txBox="1">
            <a:spLocks/>
          </p:cNvSpPr>
          <p:nvPr/>
        </p:nvSpPr>
        <p:spPr>
          <a:xfrm>
            <a:off x="5080932" y="4456000"/>
            <a:ext cx="6942925" cy="1233596"/>
          </a:xfrm>
          <a:prstGeom prst="rect">
            <a:avLst/>
          </a:prstGeom>
          <a:ln w="101600" cap="rnd">
            <a:solidFill>
              <a:schemeClr val="bg1">
                <a:lumMod val="65000"/>
              </a:schemeClr>
            </a:solidFill>
            <a:beve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rgbClr val="434343"/>
                </a:solidFill>
              </a:rPr>
              <a:t>Unstructured data (free texts transcribed annotations – 1.838) </a:t>
            </a:r>
            <a:r>
              <a:rPr lang="en-GB" sz="2400" dirty="0">
                <a:solidFill>
                  <a:srgbClr val="434343"/>
                </a:solidFill>
              </a:rPr>
              <a:t>have been extracted from a specific field of OA structured metadata</a:t>
            </a:r>
          </a:p>
        </p:txBody>
      </p:sp>
      <p:pic>
        <p:nvPicPr>
          <p:cNvPr id="11" name="Immagine 10" descr="Immagine che contiene testo, libro&#10;&#10;Descrizione generata automaticamente">
            <a:extLst>
              <a:ext uri="{FF2B5EF4-FFF2-40B4-BE49-F238E27FC236}">
                <a16:creationId xmlns:a16="http://schemas.microsoft.com/office/drawing/2014/main" id="{ADB71558-5769-6692-0996-788B6FB3C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071" y="0"/>
            <a:ext cx="5356583" cy="6858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D21CB27-1FE7-E529-7967-F0CAE64A4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5757" y="25418"/>
            <a:ext cx="5209953" cy="3403582"/>
          </a:xfrm>
          <a:prstGeom prst="rect">
            <a:avLst/>
          </a:prstGeom>
          <a:ln w="101600" cap="rnd">
            <a:solidFill>
              <a:schemeClr val="bg1">
                <a:lumMod val="50000"/>
              </a:schemeClr>
            </a:solidFill>
            <a:bevel/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43C2F83-472A-8C49-3207-0EAD76469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5757" y="3644434"/>
            <a:ext cx="5209953" cy="2061081"/>
          </a:xfrm>
          <a:prstGeom prst="rect">
            <a:avLst/>
          </a:prstGeom>
          <a:ln w="101600" cap="rnd">
            <a:solidFill>
              <a:schemeClr val="bg1">
                <a:lumMod val="65000"/>
              </a:schemeClr>
            </a:solidFill>
            <a:bevel/>
          </a:ln>
        </p:spPr>
      </p:pic>
    </p:spTree>
    <p:extLst>
      <p:ext uri="{BB962C8B-B14F-4D97-AF65-F5344CB8AC3E}">
        <p14:creationId xmlns:p14="http://schemas.microsoft.com/office/powerpoint/2010/main" val="85747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882B33-4F0F-2C02-2A5D-17B095AF08B3}"/>
              </a:ext>
            </a:extLst>
          </p:cNvPr>
          <p:cNvSpPr/>
          <p:nvPr/>
        </p:nvSpPr>
        <p:spPr>
          <a:xfrm>
            <a:off x="-189609" y="-144379"/>
            <a:ext cx="6558325" cy="71387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B6973E5-7849-22F9-61C4-5276DFB5F19E}"/>
              </a:ext>
            </a:extLst>
          </p:cNvPr>
          <p:cNvSpPr txBox="1">
            <a:spLocks/>
          </p:cNvSpPr>
          <p:nvPr/>
        </p:nvSpPr>
        <p:spPr>
          <a:xfrm>
            <a:off x="593558" y="4203032"/>
            <a:ext cx="6558325" cy="2289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>
              <a:solidFill>
                <a:srgbClr val="434343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6DBB1AB-B418-E8F5-F465-62ED1819BE7D}"/>
              </a:ext>
            </a:extLst>
          </p:cNvPr>
          <p:cNvSpPr txBox="1">
            <a:spLocks/>
          </p:cNvSpPr>
          <p:nvPr/>
        </p:nvSpPr>
        <p:spPr>
          <a:xfrm>
            <a:off x="156518" y="-144379"/>
            <a:ext cx="522126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chemeClr val="bg1"/>
                </a:solidFill>
              </a:rPr>
              <a:t>Data </a:t>
            </a:r>
            <a:r>
              <a:rPr lang="it-IT" sz="4000" b="1" dirty="0" err="1">
                <a:solidFill>
                  <a:schemeClr val="bg1"/>
                </a:solidFill>
              </a:rPr>
              <a:t>preparation</a:t>
            </a:r>
            <a:endParaRPr lang="it-IT" sz="4000" b="1" dirty="0">
              <a:solidFill>
                <a:schemeClr val="bg1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46C0EE5-ABB5-34FD-1EBA-6BD82D0754F7}"/>
              </a:ext>
            </a:extLst>
          </p:cNvPr>
          <p:cNvSpPr txBox="1">
            <a:spLocks/>
          </p:cNvSpPr>
          <p:nvPr/>
        </p:nvSpPr>
        <p:spPr>
          <a:xfrm>
            <a:off x="6499229" y="543147"/>
            <a:ext cx="4133508" cy="4660672"/>
          </a:xfrm>
          <a:prstGeom prst="rect">
            <a:avLst/>
          </a:prstGeom>
          <a:ln w="101600" cap="rnd">
            <a:solidFill>
              <a:schemeClr val="accent6">
                <a:lumMod val="40000"/>
                <a:lumOff val="60000"/>
              </a:schemeClr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STEPS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creation of unique xml files for all the F and OA entries extracted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extraction of relevant information for the project from nested xml structure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extraction of unstructured annotations from OA data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creation of a new database merging data from the two previous steps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FC117BF9-8378-5B7C-AD73-6B893721CD9E}"/>
              </a:ext>
            </a:extLst>
          </p:cNvPr>
          <p:cNvSpPr txBox="1">
            <a:spLocks/>
          </p:cNvSpPr>
          <p:nvPr/>
        </p:nvSpPr>
        <p:spPr>
          <a:xfrm>
            <a:off x="356462" y="1394847"/>
            <a:ext cx="5766278" cy="3808972"/>
          </a:xfrm>
          <a:prstGeom prst="rect">
            <a:avLst/>
          </a:prstGeom>
          <a:ln w="101600" cap="rnd">
            <a:solidFill>
              <a:srgbClr val="FFC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chemeClr val="bg1"/>
                </a:solidFill>
              </a:rPr>
              <a:t>ISSUES: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bg1"/>
                </a:solidFill>
              </a:rPr>
              <a:t>Different Focus </a:t>
            </a:r>
            <a:r>
              <a:rPr lang="en-GB" dirty="0">
                <a:solidFill>
                  <a:schemeClr val="bg1"/>
                </a:solidFill>
              </a:rPr>
              <a:t>working on photographs </a:t>
            </a:r>
            <a:r>
              <a:rPr lang="en-GB" b="0" dirty="0">
                <a:solidFill>
                  <a:schemeClr val="bg1"/>
                </a:solidFill>
              </a:rPr>
              <a:t>as archival objects instead of according to a works of art point of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bg1"/>
                </a:solidFill>
              </a:rPr>
              <a:t>Annotation transcribed in OA entries instead of in their related F entry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bg1"/>
                </a:solidFill>
              </a:rPr>
              <a:t>Need to </a:t>
            </a:r>
            <a:r>
              <a:rPr lang="en-GB" dirty="0">
                <a:solidFill>
                  <a:schemeClr val="bg1"/>
                </a:solidFill>
              </a:rPr>
              <a:t>rebuild connections </a:t>
            </a:r>
            <a:r>
              <a:rPr lang="en-GB" b="0" dirty="0">
                <a:solidFill>
                  <a:schemeClr val="bg1"/>
                </a:solidFill>
              </a:rPr>
              <a:t>between annotation and actual photograph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F2A6B00-61C2-33D2-A57D-E443CFA26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0" y="596868"/>
            <a:ext cx="14287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2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882B33-4F0F-2C02-2A5D-17B095AF08B3}"/>
              </a:ext>
            </a:extLst>
          </p:cNvPr>
          <p:cNvSpPr/>
          <p:nvPr/>
        </p:nvSpPr>
        <p:spPr>
          <a:xfrm>
            <a:off x="-189609" y="-144379"/>
            <a:ext cx="6558325" cy="71387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B6973E5-7849-22F9-61C4-5276DFB5F19E}"/>
              </a:ext>
            </a:extLst>
          </p:cNvPr>
          <p:cNvSpPr txBox="1">
            <a:spLocks/>
          </p:cNvSpPr>
          <p:nvPr/>
        </p:nvSpPr>
        <p:spPr>
          <a:xfrm>
            <a:off x="593558" y="4203032"/>
            <a:ext cx="6558325" cy="2289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>
              <a:solidFill>
                <a:srgbClr val="434343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6DBB1AB-B418-E8F5-F465-62ED1819BE7D}"/>
              </a:ext>
            </a:extLst>
          </p:cNvPr>
          <p:cNvSpPr txBox="1">
            <a:spLocks/>
          </p:cNvSpPr>
          <p:nvPr/>
        </p:nvSpPr>
        <p:spPr>
          <a:xfrm>
            <a:off x="156518" y="-144379"/>
            <a:ext cx="522126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b="1" dirty="0">
                <a:solidFill>
                  <a:schemeClr val="bg1"/>
                </a:solidFill>
              </a:rPr>
              <a:t>Data </a:t>
            </a:r>
            <a:r>
              <a:rPr lang="it-IT" sz="4000" b="1" dirty="0" err="1">
                <a:solidFill>
                  <a:schemeClr val="bg1"/>
                </a:solidFill>
              </a:rPr>
              <a:t>elaboration</a:t>
            </a:r>
            <a:endParaRPr lang="it-IT" sz="4000" b="1" dirty="0">
              <a:solidFill>
                <a:schemeClr val="bg1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46C0EE5-ABB5-34FD-1EBA-6BD82D0754F7}"/>
              </a:ext>
            </a:extLst>
          </p:cNvPr>
          <p:cNvSpPr txBox="1">
            <a:spLocks/>
          </p:cNvSpPr>
          <p:nvPr/>
        </p:nvSpPr>
        <p:spPr>
          <a:xfrm>
            <a:off x="6668810" y="543147"/>
            <a:ext cx="5166727" cy="4660672"/>
          </a:xfrm>
          <a:prstGeom prst="rect">
            <a:avLst/>
          </a:prstGeom>
          <a:ln w="101600" cap="rnd">
            <a:solidFill>
              <a:schemeClr val="accent6">
                <a:lumMod val="40000"/>
                <a:lumOff val="60000"/>
              </a:schemeClr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STEPS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Photographer: enhancing their information (workplace, timespan of activity, etc.)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Places: enhancing their geolocation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unstructured annotations: seeking for further analysis elements running NLP and NER libraries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FC117BF9-8378-5B7C-AD73-6B893721CD9E}"/>
              </a:ext>
            </a:extLst>
          </p:cNvPr>
          <p:cNvSpPr txBox="1">
            <a:spLocks/>
          </p:cNvSpPr>
          <p:nvPr/>
        </p:nvSpPr>
        <p:spPr>
          <a:xfrm>
            <a:off x="356462" y="1394847"/>
            <a:ext cx="5766278" cy="3808972"/>
          </a:xfrm>
          <a:prstGeom prst="rect">
            <a:avLst/>
          </a:prstGeom>
          <a:ln w="101600" cap="rnd">
            <a:solidFill>
              <a:srgbClr val="FFC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chemeClr val="bg1"/>
                </a:solidFill>
              </a:rPr>
              <a:t>ISSUES: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bg1"/>
                </a:solidFill>
              </a:rPr>
              <a:t>Time saver having access to already realized AF or entry data in LOD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bg1"/>
                </a:solidFill>
              </a:rPr>
              <a:t>Working on a sample of annotations, sometimes </a:t>
            </a:r>
            <a:r>
              <a:rPr lang="en-GB" b="0" dirty="0" err="1">
                <a:solidFill>
                  <a:schemeClr val="bg1"/>
                </a:solidFill>
              </a:rPr>
              <a:t>incompleted</a:t>
            </a:r>
            <a:r>
              <a:rPr lang="en-GB" b="0" dirty="0">
                <a:solidFill>
                  <a:schemeClr val="bg1"/>
                </a:solidFill>
              </a:rPr>
              <a:t>, transcribed with a work of art focus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bg1"/>
              </a:solidFill>
            </a:endParaRPr>
          </a:p>
          <a:p>
            <a:endParaRPr lang="en-GB" b="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80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20.png">
            <a:extLst>
              <a:ext uri="{FF2B5EF4-FFF2-40B4-BE49-F238E27FC236}">
                <a16:creationId xmlns:a16="http://schemas.microsoft.com/office/drawing/2014/main" id="{ED04B0D3-9979-B9A6-FC3C-5599CBBFE5B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066508" y="3082738"/>
            <a:ext cx="4120202" cy="2289842"/>
          </a:xfrm>
          <a:prstGeom prst="rect">
            <a:avLst/>
          </a:prstGeom>
          <a:ln/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D1882B33-4F0F-2C02-2A5D-17B095AF08B3}"/>
              </a:ext>
            </a:extLst>
          </p:cNvPr>
          <p:cNvSpPr/>
          <p:nvPr/>
        </p:nvSpPr>
        <p:spPr>
          <a:xfrm>
            <a:off x="-189609" y="-144379"/>
            <a:ext cx="6558325" cy="71387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B6973E5-7849-22F9-61C4-5276DFB5F19E}"/>
              </a:ext>
            </a:extLst>
          </p:cNvPr>
          <p:cNvSpPr txBox="1">
            <a:spLocks/>
          </p:cNvSpPr>
          <p:nvPr/>
        </p:nvSpPr>
        <p:spPr>
          <a:xfrm>
            <a:off x="593558" y="4203032"/>
            <a:ext cx="6558325" cy="2289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>
              <a:solidFill>
                <a:srgbClr val="434343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6DBB1AB-B418-E8F5-F465-62ED1819BE7D}"/>
              </a:ext>
            </a:extLst>
          </p:cNvPr>
          <p:cNvSpPr txBox="1">
            <a:spLocks/>
          </p:cNvSpPr>
          <p:nvPr/>
        </p:nvSpPr>
        <p:spPr>
          <a:xfrm>
            <a:off x="804672" y="640263"/>
            <a:ext cx="522126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Results from structured metadata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346C0EE5-ABB5-34FD-1EBA-6BD82D0754F7}"/>
              </a:ext>
            </a:extLst>
          </p:cNvPr>
          <p:cNvSpPr txBox="1">
            <a:spLocks/>
          </p:cNvSpPr>
          <p:nvPr/>
        </p:nvSpPr>
        <p:spPr>
          <a:xfrm>
            <a:off x="6638201" y="2033599"/>
            <a:ext cx="5386137" cy="774033"/>
          </a:xfrm>
          <a:prstGeom prst="rect">
            <a:avLst/>
          </a:prstGeom>
          <a:ln w="101600" cap="rnd">
            <a:solidFill>
              <a:schemeClr val="accent6">
                <a:lumMod val="40000"/>
                <a:lumOff val="60000"/>
              </a:schemeClr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rgbClr val="434343"/>
                </a:solidFill>
              </a:rPr>
              <a:t>Extra-European little photos’ set about </a:t>
            </a:r>
            <a:r>
              <a:rPr lang="en-GB" dirty="0">
                <a:solidFill>
                  <a:srgbClr val="434343"/>
                </a:solidFill>
              </a:rPr>
              <a:t>India </a:t>
            </a:r>
            <a:r>
              <a:rPr lang="en-GB" b="0" dirty="0">
                <a:solidFill>
                  <a:srgbClr val="434343"/>
                </a:solidFill>
              </a:rPr>
              <a:t>(18 photographs)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D361E6-40B3-BB14-8A32-A28C7C88FA8D}"/>
              </a:ext>
            </a:extLst>
          </p:cNvPr>
          <p:cNvSpPr txBox="1">
            <a:spLocks/>
          </p:cNvSpPr>
          <p:nvPr/>
        </p:nvSpPr>
        <p:spPr>
          <a:xfrm>
            <a:off x="6638200" y="5714756"/>
            <a:ext cx="5386137" cy="1039609"/>
          </a:xfrm>
          <a:prstGeom prst="rect">
            <a:avLst/>
          </a:prstGeom>
          <a:ln w="101600" cap="rnd">
            <a:solidFill>
              <a:srgbClr val="C00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rgbClr val="434343"/>
                </a:solidFill>
              </a:rPr>
              <a:t>Relevant presence of </a:t>
            </a:r>
            <a:r>
              <a:rPr lang="en-GB" dirty="0">
                <a:solidFill>
                  <a:srgbClr val="434343"/>
                </a:solidFill>
              </a:rPr>
              <a:t>anonymous</a:t>
            </a:r>
            <a:r>
              <a:rPr lang="en-GB" b="0" dirty="0">
                <a:solidFill>
                  <a:srgbClr val="434343"/>
                </a:solidFill>
              </a:rPr>
              <a:t> photos (49%) and </a:t>
            </a:r>
            <a:r>
              <a:rPr lang="en-GB" dirty="0">
                <a:solidFill>
                  <a:srgbClr val="434343"/>
                </a:solidFill>
              </a:rPr>
              <a:t>100(/111) other named photographers</a:t>
            </a:r>
            <a:endParaRPr lang="en-GB" b="0" dirty="0">
              <a:solidFill>
                <a:srgbClr val="434343"/>
              </a:solidFill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FC117BF9-8378-5B7C-AD73-6B893721CD9E}"/>
              </a:ext>
            </a:extLst>
          </p:cNvPr>
          <p:cNvSpPr txBox="1">
            <a:spLocks/>
          </p:cNvSpPr>
          <p:nvPr/>
        </p:nvSpPr>
        <p:spPr>
          <a:xfrm>
            <a:off x="356462" y="2033600"/>
            <a:ext cx="5623234" cy="774032"/>
          </a:xfrm>
          <a:prstGeom prst="rect">
            <a:avLst/>
          </a:prstGeom>
          <a:ln w="101600" cap="rnd">
            <a:solidFill>
              <a:schemeClr val="accent6">
                <a:lumMod val="40000"/>
                <a:lumOff val="60000"/>
              </a:schemeClr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chemeClr val="bg1"/>
                </a:solidFill>
              </a:rPr>
              <a:t>Interest in </a:t>
            </a:r>
            <a:r>
              <a:rPr lang="en-GB" dirty="0">
                <a:solidFill>
                  <a:schemeClr val="bg1"/>
                </a:solidFill>
              </a:rPr>
              <a:t>Mediterranean area</a:t>
            </a:r>
            <a:endParaRPr lang="en-GB" b="0" dirty="0">
              <a:solidFill>
                <a:schemeClr val="bg1"/>
              </a:solidFill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6ADBB2F-3BD7-8FB2-350D-DC9DBC14784D}"/>
              </a:ext>
            </a:extLst>
          </p:cNvPr>
          <p:cNvSpPr txBox="1">
            <a:spLocks/>
          </p:cNvSpPr>
          <p:nvPr/>
        </p:nvSpPr>
        <p:spPr>
          <a:xfrm>
            <a:off x="387902" y="5705301"/>
            <a:ext cx="5623234" cy="1049064"/>
          </a:xfrm>
          <a:prstGeom prst="rect">
            <a:avLst/>
          </a:prstGeom>
          <a:ln w="101600" cap="rnd">
            <a:solidFill>
              <a:srgbClr val="C00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chemeClr val="bg1"/>
                </a:solidFill>
              </a:rPr>
              <a:t>47,5% photos from relevant </a:t>
            </a:r>
            <a:r>
              <a:rPr lang="en-GB" dirty="0">
                <a:solidFill>
                  <a:schemeClr val="bg1"/>
                </a:solidFill>
              </a:rPr>
              <a:t>art history photographers </a:t>
            </a:r>
            <a:r>
              <a:rPr lang="en-GB" b="0" dirty="0">
                <a:solidFill>
                  <a:schemeClr val="bg1"/>
                </a:solidFill>
              </a:rPr>
              <a:t>(</a:t>
            </a:r>
            <a:r>
              <a:rPr lang="en-GB" b="0" dirty="0" err="1">
                <a:solidFill>
                  <a:schemeClr val="bg1"/>
                </a:solidFill>
              </a:rPr>
              <a:t>Alinari</a:t>
            </a:r>
            <a:r>
              <a:rPr lang="en-GB" b="0" dirty="0">
                <a:solidFill>
                  <a:schemeClr val="bg1"/>
                </a:solidFill>
              </a:rPr>
              <a:t>, Brogi, Sommer, etc.)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D37996B7-E221-F884-A165-48704E46E637}"/>
              </a:ext>
            </a:extLst>
          </p:cNvPr>
          <p:cNvSpPr txBox="1">
            <a:spLocks/>
          </p:cNvSpPr>
          <p:nvPr/>
        </p:nvSpPr>
        <p:spPr>
          <a:xfrm>
            <a:off x="6638200" y="2956842"/>
            <a:ext cx="5386137" cy="2551334"/>
          </a:xfrm>
          <a:prstGeom prst="rect">
            <a:avLst/>
          </a:prstGeom>
          <a:ln w="101600" cap="rnd">
            <a:solidFill>
              <a:schemeClr val="accent2">
                <a:lumMod val="40000"/>
                <a:lumOff val="60000"/>
              </a:schemeClr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GB" b="0" dirty="0">
              <a:solidFill>
                <a:srgbClr val="434343"/>
              </a:solidFill>
            </a:endParaRPr>
          </a:p>
          <a:p>
            <a:pPr>
              <a:spcBef>
                <a:spcPts val="0"/>
              </a:spcBef>
            </a:pPr>
            <a:endParaRPr lang="en-GB" b="0" dirty="0">
              <a:solidFill>
                <a:srgbClr val="434343"/>
              </a:solidFill>
            </a:endParaRPr>
          </a:p>
          <a:p>
            <a:pPr>
              <a:spcBef>
                <a:spcPts val="0"/>
              </a:spcBef>
            </a:pPr>
            <a:r>
              <a:rPr lang="en-GB" b="0" dirty="0">
                <a:solidFill>
                  <a:srgbClr val="434343"/>
                </a:solidFill>
              </a:rPr>
              <a:t>Transcribed annotations </a:t>
            </a:r>
          </a:p>
          <a:p>
            <a:pPr>
              <a:spcBef>
                <a:spcPts val="0"/>
              </a:spcBef>
            </a:pPr>
            <a:r>
              <a:rPr lang="en-GB" b="0" dirty="0">
                <a:solidFill>
                  <a:srgbClr val="434343"/>
                </a:solidFill>
              </a:rPr>
              <a:t>for more than </a:t>
            </a:r>
          </a:p>
          <a:p>
            <a:pPr>
              <a:spcBef>
                <a:spcPts val="0"/>
              </a:spcBef>
            </a:pPr>
            <a:r>
              <a:rPr lang="en-GB" b="0" dirty="0">
                <a:solidFill>
                  <a:srgbClr val="434343"/>
                </a:solidFill>
              </a:rPr>
              <a:t>50% of photographs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CB80FF5-7FE4-2AEA-A9E1-EBC05460E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21" y="2954209"/>
            <a:ext cx="4037893" cy="2553967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292201BE-87AC-71B2-CDE1-27B5AB71D5CC}"/>
              </a:ext>
            </a:extLst>
          </p:cNvPr>
          <p:cNvSpPr txBox="1">
            <a:spLocks/>
          </p:cNvSpPr>
          <p:nvPr/>
        </p:nvSpPr>
        <p:spPr>
          <a:xfrm>
            <a:off x="6638200" y="922091"/>
            <a:ext cx="5386137" cy="778118"/>
          </a:xfrm>
          <a:prstGeom prst="rect">
            <a:avLst/>
          </a:prstGeom>
          <a:ln w="101600" cap="rnd">
            <a:solidFill>
              <a:srgbClr val="FFC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rgbClr val="434343"/>
                </a:solidFill>
              </a:rPr>
              <a:t>Interest for </a:t>
            </a:r>
            <a:r>
              <a:rPr lang="en-GB" dirty="0">
                <a:solidFill>
                  <a:srgbClr val="434343"/>
                </a:solidFill>
              </a:rPr>
              <a:t>funerary sculpture </a:t>
            </a:r>
            <a:r>
              <a:rPr lang="en-GB" b="0" dirty="0">
                <a:solidFill>
                  <a:srgbClr val="434343"/>
                </a:solidFill>
              </a:rPr>
              <a:t>and </a:t>
            </a:r>
            <a:r>
              <a:rPr lang="en-GB" dirty="0">
                <a:solidFill>
                  <a:srgbClr val="434343"/>
                </a:solidFill>
              </a:rPr>
              <a:t>sarcophagus</a:t>
            </a:r>
            <a:r>
              <a:rPr lang="en-GB" b="0" dirty="0">
                <a:solidFill>
                  <a:srgbClr val="43434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34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 animBg="1"/>
      <p:bldP spid="12" grpId="0" animBg="1"/>
      <p:bldP spid="1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882B33-4F0F-2C02-2A5D-17B095AF08B3}"/>
              </a:ext>
            </a:extLst>
          </p:cNvPr>
          <p:cNvSpPr/>
          <p:nvPr/>
        </p:nvSpPr>
        <p:spPr>
          <a:xfrm>
            <a:off x="-189609" y="-128337"/>
            <a:ext cx="6558325" cy="71387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B6973E5-7849-22F9-61C4-5276DFB5F19E}"/>
              </a:ext>
            </a:extLst>
          </p:cNvPr>
          <p:cNvSpPr txBox="1">
            <a:spLocks/>
          </p:cNvSpPr>
          <p:nvPr/>
        </p:nvSpPr>
        <p:spPr>
          <a:xfrm>
            <a:off x="593558" y="4203032"/>
            <a:ext cx="6558325" cy="2289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>
              <a:solidFill>
                <a:srgbClr val="434343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6DBB1AB-B418-E8F5-F465-62ED1819BE7D}"/>
              </a:ext>
            </a:extLst>
          </p:cNvPr>
          <p:cNvSpPr txBox="1">
            <a:spLocks/>
          </p:cNvSpPr>
          <p:nvPr/>
        </p:nvSpPr>
        <p:spPr>
          <a:xfrm>
            <a:off x="804672" y="640263"/>
            <a:ext cx="522126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Results from unstructured texts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02EE71FE-2D30-9BC2-24B4-B788888D7127}"/>
              </a:ext>
            </a:extLst>
          </p:cNvPr>
          <p:cNvSpPr txBox="1">
            <a:spLocks/>
          </p:cNvSpPr>
          <p:nvPr/>
        </p:nvSpPr>
        <p:spPr>
          <a:xfrm>
            <a:off x="356462" y="2866318"/>
            <a:ext cx="5623234" cy="1182939"/>
          </a:xfrm>
          <a:prstGeom prst="rect">
            <a:avLst/>
          </a:prstGeom>
          <a:ln w="101600" cap="rnd">
            <a:solidFill>
              <a:schemeClr val="bg1">
                <a:lumMod val="50000"/>
              </a:schemeClr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matcher.add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PA_creator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[[{"LEMMA": "I"}, {POS: 'VERB'}]])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B2ADCD9-2C9C-CEB1-BD84-E12BEE239921}"/>
              </a:ext>
            </a:extLst>
          </p:cNvPr>
          <p:cNvSpPr txBox="1"/>
          <p:nvPr/>
        </p:nvSpPr>
        <p:spPr>
          <a:xfrm>
            <a:off x="6573254" y="3408961"/>
            <a:ext cx="52622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en-GB" sz="2400" b="1" dirty="0">
                <a:solidFill>
                  <a:srgbClr val="434343"/>
                </a:solidFill>
              </a:rPr>
              <a:t>22 occurrences</a:t>
            </a:r>
          </a:p>
          <a:p>
            <a:pPr marL="0" lvl="1" algn="just"/>
            <a:endParaRPr lang="en-GB" sz="2400" b="1" dirty="0">
              <a:solidFill>
                <a:srgbClr val="434343"/>
              </a:solidFill>
            </a:endParaRPr>
          </a:p>
          <a:p>
            <a:pPr marL="342900" lvl="1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34343"/>
                </a:solidFill>
              </a:rPr>
              <a:t>6 place-time references to personal experiences</a:t>
            </a:r>
          </a:p>
          <a:p>
            <a:pPr marL="342900" lvl="1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34343"/>
                </a:solidFill>
              </a:rPr>
              <a:t>6 ownership declarations (5/6 about medals +1/6 about missing photo)</a:t>
            </a:r>
          </a:p>
          <a:p>
            <a:pPr marL="342900" lvl="1" indent="-34290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434343"/>
                </a:solidFill>
              </a:rPr>
              <a:t>10 opinions</a:t>
            </a: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A420DB9-FE7A-8907-A0DB-E3AF82A98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254" y="640263"/>
            <a:ext cx="5354491" cy="2556769"/>
          </a:xfrm>
          <a:prstGeom prst="rect">
            <a:avLst/>
          </a:prstGeom>
        </p:spPr>
      </p:pic>
      <p:sp>
        <p:nvSpPr>
          <p:cNvPr id="9" name="Fumetto: rettangolo 8">
            <a:extLst>
              <a:ext uri="{FF2B5EF4-FFF2-40B4-BE49-F238E27FC236}">
                <a16:creationId xmlns:a16="http://schemas.microsoft.com/office/drawing/2014/main" id="{2E94E281-B10C-1FC7-057C-E32C35002247}"/>
              </a:ext>
            </a:extLst>
          </p:cNvPr>
          <p:cNvSpPr/>
          <p:nvPr/>
        </p:nvSpPr>
        <p:spPr>
          <a:xfrm>
            <a:off x="3168079" y="4600378"/>
            <a:ext cx="3074123" cy="1486239"/>
          </a:xfrm>
          <a:prstGeom prst="wedgeRectCallout">
            <a:avLst>
              <a:gd name="adj1" fmla="val 67071"/>
              <a:gd name="adj2" fmla="val -59111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 </a:t>
            </a:r>
            <a:r>
              <a:rPr lang="it-IT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told</a:t>
            </a:r>
            <a:r>
              <a:rPr lang="it-IT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the </a:t>
            </a:r>
            <a:r>
              <a:rPr lang="it-IT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Countess</a:t>
            </a:r>
            <a:r>
              <a:rPr lang="it-IT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Marcello (</a:t>
            </a:r>
            <a:r>
              <a:rPr lang="it-IT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nee</a:t>
            </a:r>
            <a:r>
              <a:rPr lang="it-IT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Grimani) </a:t>
            </a:r>
            <a:r>
              <a:rPr lang="it-IT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that</a:t>
            </a:r>
            <a:r>
              <a:rPr lang="it-IT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 </a:t>
            </a:r>
            <a:r>
              <a:rPr lang="it-IT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respected</a:t>
            </a:r>
            <a:r>
              <a:rPr lang="it-IT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it-IT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her</a:t>
            </a:r>
            <a:r>
              <a:rPr lang="it-IT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it-IT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immensely</a:t>
            </a:r>
            <a:r>
              <a:rPr lang="it-IT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on account of </a:t>
            </a:r>
            <a:r>
              <a:rPr lang="it-IT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it-IT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statue of Agrippa. </a:t>
            </a:r>
            <a:r>
              <a:rPr lang="it-IT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it-IT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it-IT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was</a:t>
            </a:r>
            <a:r>
              <a:rPr lang="it-IT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in Corfù in March 1894. </a:t>
            </a:r>
            <a:r>
              <a:rPr lang="it-IT" sz="1400" kern="15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it-IT" sz="1400" kern="150" dirty="0" err="1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sup</a:t>
            </a:r>
            <a:r>
              <a:rPr lang="it-IT" sz="1400" kern="15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1811)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Fumetto: rettangolo 9">
            <a:extLst>
              <a:ext uri="{FF2B5EF4-FFF2-40B4-BE49-F238E27FC236}">
                <a16:creationId xmlns:a16="http://schemas.microsoft.com/office/drawing/2014/main" id="{BF72C002-5B42-6815-7CBB-C351DB6DCAAA}"/>
              </a:ext>
            </a:extLst>
          </p:cNvPr>
          <p:cNvSpPr/>
          <p:nvPr/>
        </p:nvSpPr>
        <p:spPr>
          <a:xfrm>
            <a:off x="8943237" y="5734373"/>
            <a:ext cx="3096839" cy="985672"/>
          </a:xfrm>
          <a:prstGeom prst="wedgeRectCallout">
            <a:avLst>
              <a:gd name="adj1" fmla="val -84297"/>
              <a:gd name="adj2" fmla="val -6255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 have a medal of him with the inscription: / "Antonius de </a:t>
            </a:r>
            <a:r>
              <a:rPr lang="en-GB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Royzellis</a:t>
            </a:r>
            <a:r>
              <a:rPr lang="en-GB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monarcha</a:t>
            </a:r>
            <a:r>
              <a:rPr lang="en-GB" sz="1400" kern="15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GB" sz="1400" kern="150" dirty="0" err="1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sapientie</a:t>
            </a:r>
            <a:r>
              <a:rPr lang="en-GB" sz="1400" kern="15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 </a:t>
            </a:r>
          </a:p>
          <a:p>
            <a:pPr algn="ctr"/>
            <a:r>
              <a:rPr lang="en-GB" sz="1400" kern="1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(sup 659)</a:t>
            </a:r>
            <a:endParaRPr lang="en-GB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54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2362</TotalTime>
  <Words>764</Words>
  <Application>Microsoft Office PowerPoint</Application>
  <PresentationFormat>Widescreen</PresentationFormat>
  <Paragraphs>77</Paragraphs>
  <Slides>11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Inconsolata-Bold</vt:lpstr>
      <vt:lpstr>Segoe UI</vt:lpstr>
      <vt:lpstr>Tema di Office</vt:lpstr>
      <vt:lpstr>Partizione Antica</vt:lpstr>
      <vt:lpstr>Presentazione standard di PowerPoint</vt:lpstr>
      <vt:lpstr>About</vt:lpstr>
      <vt:lpstr>The question</vt:lpstr>
      <vt:lpstr>The Data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Who’s that girl?</dc:title>
  <dc:creator>Enrica Zani</dc:creator>
  <cp:lastModifiedBy>Enrica Zani</cp:lastModifiedBy>
  <cp:revision>25</cp:revision>
  <dcterms:created xsi:type="dcterms:W3CDTF">2022-07-29T21:35:24Z</dcterms:created>
  <dcterms:modified xsi:type="dcterms:W3CDTF">2023-10-29T07:59:48Z</dcterms:modified>
</cp:coreProperties>
</file>